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7"/>
  </p:notesMasterIdLst>
  <p:handoutMasterIdLst>
    <p:handoutMasterId r:id="rId28"/>
  </p:handoutMasterIdLst>
  <p:sldIdLst>
    <p:sldId id="277" r:id="rId6"/>
    <p:sldId id="278" r:id="rId7"/>
    <p:sldId id="279" r:id="rId8"/>
    <p:sldId id="281" r:id="rId9"/>
    <p:sldId id="28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85" r:id="rId21"/>
    <p:sldId id="286" r:id="rId22"/>
    <p:sldId id="290" r:id="rId23"/>
    <p:sldId id="291" r:id="rId24"/>
    <p:sldId id="289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23" d="100"/>
          <a:sy n="123" d="100"/>
        </p:scale>
        <p:origin x="-1284" y="-30"/>
      </p:cViewPr>
      <p:guideLst>
        <p:guide orient="horz" pos="2208"/>
        <p:guide pos="28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E40E-0EB6-4E48-899D-2D88198D4ED2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88BB-9BED-8544-A677-20570A7D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F6C1-D610-C14F-97C6-C121B7E5A4AA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7F8D-41A5-3C4A-A462-FE7C10BEC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4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57F8D-41A5-3C4A-A462-FE7C10BECE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5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8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9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1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4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73"/>
            <a:ext cx="9130473" cy="684785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A38FAF8-786F-7C4F-9F1B-B820815ED72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3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" y="1645"/>
            <a:ext cx="9139615" cy="685471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7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1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255917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2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8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0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6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" y="3044"/>
            <a:ext cx="9135879" cy="6851909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2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9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4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cs typeface="Museo Sans 5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5" r:id="rId3"/>
    <p:sldLayoutId id="2147483650" r:id="rId4"/>
    <p:sldLayoutId id="2147483670" r:id="rId5"/>
    <p:sldLayoutId id="2147483652" r:id="rId6"/>
    <p:sldLayoutId id="2147483671" r:id="rId7"/>
    <p:sldLayoutId id="2147483653" r:id="rId8"/>
    <p:sldLayoutId id="2147483673" r:id="rId9"/>
    <p:sldLayoutId id="2147483672" r:id="rId10"/>
    <p:sldLayoutId id="2147483654" r:id="rId11"/>
    <p:sldLayoutId id="2147483674" r:id="rId12"/>
    <p:sldLayoutId id="2147483656" r:id="rId13"/>
    <p:sldLayoutId id="2147483675" r:id="rId14"/>
    <p:sldLayoutId id="2147483657" r:id="rId15"/>
    <p:sldLayoutId id="2147483676" r:id="rId16"/>
    <p:sldLayoutId id="2147483660" r:id="rId17"/>
    <p:sldLayoutId id="214748367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251125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A38FAF8-786F-7C4F-9F1B-B820815ED72A}" type="slidenum">
              <a:rPr lang="en-US" smtClean="0">
                <a:solidFill>
                  <a:schemeClr val="bg1"/>
                </a:solidFill>
              </a:rPr>
              <a:pPr algn="l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55917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088ACA-6532-5B47-9D60-7AF590FE3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skQRC@upmc.ed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helluril@upmc.edu" TargetMode="External"/><Relationship Id="rId4" Type="http://schemas.openxmlformats.org/officeDocument/2006/relationships/hyperlink" Target="mailto:higglw@upm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Submission and Review</a:t>
            </a:r>
            <a:br>
              <a:rPr lang="en-US" sz="4000" dirty="0" smtClean="0"/>
            </a:br>
            <a:r>
              <a:rPr lang="en-US" sz="4000" dirty="0" smtClean="0"/>
              <a:t>of  Quality Improvement Projects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Wolff Center at UPMC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8385175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kern="0" dirty="0" smtClean="0">
                <a:ea typeface="ヒラギノ角ゴ Pro W3" charset="-128"/>
                <a:cs typeface="Arial" pitchFamily="34" charset="0"/>
              </a:rPr>
              <a:t>QI or Research Checklist</a:t>
            </a:r>
            <a:endParaRPr lang="en-US" sz="4000" b="1" dirty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8650" y="6288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6BADF-09FF-41D2-86B5-936D777A4CF0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585788" y="1692275"/>
            <a:ext cx="8020050" cy="4164013"/>
            <a:chOff x="558800" y="1133287"/>
            <a:chExt cx="8020050" cy="4164270"/>
          </a:xfrm>
        </p:grpSpPr>
        <p:pic>
          <p:nvPicPr>
            <p:cNvPr id="2150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7" t="29059" r="37206" b="34294"/>
            <a:stretch>
              <a:fillRect/>
            </a:stretch>
          </p:blipFill>
          <p:spPr bwMode="auto">
            <a:xfrm>
              <a:off x="558800" y="1133287"/>
              <a:ext cx="8020050" cy="3598821"/>
            </a:xfrm>
            <a:prstGeom prst="rect">
              <a:avLst/>
            </a:prstGeom>
            <a:noFill/>
            <a:ln w="25400">
              <a:solidFill>
                <a:srgbClr val="9A18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1057275" y="4546623"/>
              <a:ext cx="1736725" cy="750934"/>
            </a:xfrm>
            <a:prstGeom prst="straightConnector1">
              <a:avLst/>
            </a:prstGeom>
            <a:ln>
              <a:solidFill>
                <a:srgbClr val="9A188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7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8385175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kern="0" dirty="0" smtClean="0">
                <a:ea typeface="ヒラギノ角ゴ Pro W3" charset="-128"/>
                <a:cs typeface="Arial" pitchFamily="34" charset="0"/>
              </a:rPr>
              <a:t>QI or Research Checklist</a:t>
            </a:r>
            <a:endParaRPr lang="en-US" sz="4000" b="1" dirty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8650" y="6288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738AD-DC4C-4898-9902-265357154DF3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701675" y="1226257"/>
            <a:ext cx="7729538" cy="4656138"/>
            <a:chOff x="701675" y="1349330"/>
            <a:chExt cx="7729538" cy="4656138"/>
          </a:xfrm>
        </p:grpSpPr>
        <p:pic>
          <p:nvPicPr>
            <p:cNvPr id="225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6" t="28900" r="33356" b="17500"/>
            <a:stretch>
              <a:fillRect/>
            </a:stretch>
          </p:blipFill>
          <p:spPr bwMode="auto">
            <a:xfrm>
              <a:off x="701675" y="1349330"/>
              <a:ext cx="7729538" cy="4656138"/>
            </a:xfrm>
            <a:prstGeom prst="rect">
              <a:avLst/>
            </a:prstGeom>
            <a:noFill/>
            <a:ln w="25400">
              <a:solidFill>
                <a:srgbClr val="9A18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 flipV="1">
              <a:off x="1214438" y="4544968"/>
              <a:ext cx="1597025" cy="695325"/>
            </a:xfrm>
            <a:prstGeom prst="straightConnector1">
              <a:avLst/>
            </a:prstGeom>
            <a:ln>
              <a:solidFill>
                <a:srgbClr val="9A188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8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48695" r="33813" b="44412"/>
          <a:stretch>
            <a:fillRect/>
          </a:stretch>
        </p:blipFill>
        <p:spPr bwMode="auto">
          <a:xfrm>
            <a:off x="1346486" y="5388376"/>
            <a:ext cx="64738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8385175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kern="0" dirty="0" smtClean="0">
                <a:ea typeface="ヒラギノ角ゴ Pro W3" charset="-128"/>
                <a:cs typeface="Arial" pitchFamily="34" charset="0"/>
              </a:rPr>
              <a:t>QI Project Submission</a:t>
            </a:r>
            <a:endParaRPr lang="en-US" sz="4000" b="1" dirty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8650" y="6288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85A08A-3916-4024-9112-35868A4F7182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1152525" y="920818"/>
            <a:ext cx="6884988" cy="4492625"/>
            <a:chOff x="1181893" y="1421761"/>
            <a:chExt cx="6884987" cy="4492625"/>
          </a:xfrm>
        </p:grpSpPr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1" t="40173" r="31944" b="6416"/>
            <a:stretch>
              <a:fillRect/>
            </a:stretch>
          </p:blipFill>
          <p:spPr bwMode="auto">
            <a:xfrm>
              <a:off x="1181893" y="1421761"/>
              <a:ext cx="6831012" cy="392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4" t="33401" r="35944" b="54610"/>
            <a:stretch>
              <a:fillRect/>
            </a:stretch>
          </p:blipFill>
          <p:spPr bwMode="auto">
            <a:xfrm>
              <a:off x="1181893" y="4898386"/>
              <a:ext cx="6884987" cy="101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97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kern="0" dirty="0" smtClean="0">
                <a:ea typeface="ヒラギノ角ゴ Pro W3" charset="-128"/>
                <a:cs typeface="Arial" pitchFamily="34" charset="0"/>
              </a:rPr>
              <a:t>Search QI Projects at UPMC</a:t>
            </a:r>
            <a:endParaRPr lang="en-US" sz="4000" b="1" dirty="0"/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26048" r="2432" b="5280"/>
          <a:stretch>
            <a:fillRect/>
          </a:stretch>
        </p:blipFill>
        <p:spPr>
          <a:xfrm>
            <a:off x="550863" y="1417638"/>
            <a:ext cx="8135937" cy="3808412"/>
          </a:xfrm>
          <a:ln w="25400">
            <a:solidFill>
              <a:srgbClr val="9B1889"/>
            </a:solidFill>
            <a:miter lim="800000"/>
            <a:headEnd/>
            <a:tailEnd/>
          </a:ln>
        </p:spPr>
      </p:pic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7063" y="629443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F23C8-1108-4E06-964F-08131889F13F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 smtClean="0"/>
              <a:t>Add Results upon Completion</a:t>
            </a:r>
          </a:p>
        </p:txBody>
      </p:sp>
      <p:pic>
        <p:nvPicPr>
          <p:cNvPr id="25603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53378" r="35536" b="6784"/>
          <a:stretch>
            <a:fillRect/>
          </a:stretch>
        </p:blipFill>
        <p:spPr>
          <a:xfrm>
            <a:off x="1087438" y="1308100"/>
            <a:ext cx="7296150" cy="4360863"/>
          </a:xfrm>
          <a:ln w="25400">
            <a:solidFill>
              <a:srgbClr val="9B1889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57200" y="4081463"/>
            <a:ext cx="2484438" cy="1254125"/>
          </a:xfrm>
          <a:prstGeom prst="straightConnector1">
            <a:avLst/>
          </a:prstGeom>
          <a:ln>
            <a:solidFill>
              <a:srgbClr val="9B188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2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17 Month Summary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>(June 1, </a:t>
            </a:r>
            <a:r>
              <a:rPr lang="en-US" sz="3600" dirty="0" smtClean="0"/>
              <a:t>2015-November 9,2016</a:t>
            </a:r>
            <a:r>
              <a:rPr lang="en-US" sz="3600" dirty="0"/>
              <a:t>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Total projects approved					536</a:t>
            </a:r>
          </a:p>
          <a:p>
            <a:r>
              <a:rPr lang="en-US" dirty="0" smtClean="0"/>
              <a:t>GME projects									159</a:t>
            </a:r>
          </a:p>
          <a:p>
            <a:r>
              <a:rPr lang="en-US" dirty="0" smtClean="0"/>
              <a:t>Pharmacy resident projects				  19</a:t>
            </a:r>
          </a:p>
          <a:p>
            <a:r>
              <a:rPr lang="en-US" dirty="0" smtClean="0"/>
              <a:t>Completed projects		  					  90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Projects by Facility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103165"/>
              </p:ext>
            </p:extLst>
          </p:nvPr>
        </p:nvGraphicFramePr>
        <p:xfrm>
          <a:off x="1718762" y="1035686"/>
          <a:ext cx="5038726" cy="5574030"/>
        </p:xfrm>
        <a:graphic>
          <a:graphicData uri="http://schemas.openxmlformats.org/drawingml/2006/table">
            <a:tbl>
              <a:tblPr/>
              <a:tblGrid>
                <a:gridCol w="2066444"/>
                <a:gridCol w="2066444"/>
                <a:gridCol w="905838"/>
              </a:tblGrid>
              <a:tr h="2488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 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Presbyterian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Pittsburgh of UPMC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Mercy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Shadyside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St. Margaret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5629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Magee-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Hospital of UPMC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Psychiatric Institute and Clinic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Passavant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Hamot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McKeesport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Physician Services Division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Senior Communities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Cancer Centers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Health Plan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East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Altoona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88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Bedford Memorial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6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UPMC Northwest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6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Single Sites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4483" y="3136515"/>
            <a:ext cx="197622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*114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projects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at 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multiple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sites/other </a:t>
            </a:r>
          </a:p>
        </p:txBody>
      </p:sp>
    </p:spTree>
    <p:extLst>
      <p:ext uri="{BB962C8B-B14F-4D97-AF65-F5344CB8AC3E}">
        <p14:creationId xmlns:p14="http://schemas.microsoft.com/office/powerpoint/2010/main" val="22264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QI Initiatives: </a:t>
            </a:r>
            <a:br>
              <a:rPr lang="en-US" b="1" dirty="0" smtClean="0"/>
            </a:br>
            <a:r>
              <a:rPr lang="en-US" b="1" dirty="0" smtClean="0"/>
              <a:t>Opportunities for Improvement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3000" b="1" dirty="0" smtClean="0"/>
          </a:p>
          <a:p>
            <a:r>
              <a:rPr lang="en-US" altLang="en-US" sz="3000" dirty="0" smtClean="0"/>
              <a:t>QI </a:t>
            </a:r>
            <a:r>
              <a:rPr lang="en-US" altLang="en-US" sz="3000" dirty="0"/>
              <a:t>education – project </a:t>
            </a:r>
            <a:r>
              <a:rPr lang="en-US" altLang="en-US" sz="3000" dirty="0" smtClean="0"/>
              <a:t>design, implementation</a:t>
            </a:r>
            <a:r>
              <a:rPr lang="en-US" altLang="en-US" sz="3000" dirty="0"/>
              <a:t>, </a:t>
            </a:r>
            <a:r>
              <a:rPr lang="en-US" altLang="en-US" sz="3000" dirty="0" smtClean="0"/>
              <a:t>barriers - data </a:t>
            </a:r>
            <a:r>
              <a:rPr lang="en-US" altLang="en-US" sz="3000" dirty="0"/>
              <a:t>access, retrieval, analysis; staff “buy-in”; leadership </a:t>
            </a:r>
            <a:r>
              <a:rPr lang="en-US" altLang="en-US" sz="3000" dirty="0" smtClean="0"/>
              <a:t>support</a:t>
            </a:r>
          </a:p>
          <a:p>
            <a:r>
              <a:rPr lang="en-US" altLang="en-US" sz="3000" dirty="0"/>
              <a:t>Support for projects from </a:t>
            </a:r>
            <a:r>
              <a:rPr lang="en-US" altLang="en-US" sz="3000" dirty="0" smtClean="0"/>
              <a:t>department/hospital</a:t>
            </a:r>
            <a:endParaRPr lang="en-US" altLang="en-US" sz="3000" dirty="0"/>
          </a:p>
          <a:p>
            <a:r>
              <a:rPr lang="en-US" altLang="en-US" sz="3000" dirty="0" smtClean="0"/>
              <a:t>Faculty </a:t>
            </a:r>
            <a:r>
              <a:rPr lang="en-US" altLang="en-US" sz="3000" dirty="0"/>
              <a:t>sponsors and their involvement</a:t>
            </a:r>
          </a:p>
          <a:p>
            <a:r>
              <a:rPr lang="en-US" altLang="en-US" sz="3000" dirty="0" smtClean="0"/>
              <a:t>Participation </a:t>
            </a:r>
            <a:r>
              <a:rPr lang="en-US" altLang="en-US" sz="3000" dirty="0"/>
              <a:t>of trainees in </a:t>
            </a:r>
            <a:r>
              <a:rPr lang="en-US" altLang="en-US" sz="3000" dirty="0" smtClean="0"/>
              <a:t>department/hospital </a:t>
            </a:r>
            <a:r>
              <a:rPr lang="en-US" altLang="en-US" sz="3000" dirty="0"/>
              <a:t>projects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Proposed Flow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35" y="874022"/>
            <a:ext cx="5945729" cy="55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Goals for QI Initiatives: </a:t>
            </a:r>
            <a:br>
              <a:rPr lang="en-US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82" y="1286305"/>
            <a:ext cx="8229600" cy="4525963"/>
          </a:xfrm>
        </p:spPr>
        <p:txBody>
          <a:bodyPr/>
          <a:lstStyle/>
          <a:p>
            <a:r>
              <a:rPr lang="en-US" sz="2800" dirty="0" smtClean="0"/>
              <a:t>Coordinate </a:t>
            </a:r>
            <a:r>
              <a:rPr lang="en-US" sz="2800" dirty="0"/>
              <a:t>the projects with existing </a:t>
            </a:r>
            <a:r>
              <a:rPr lang="en-US" sz="2800" dirty="0" smtClean="0"/>
              <a:t>projects and priorities </a:t>
            </a:r>
            <a:r>
              <a:rPr lang="en-US" sz="2800" dirty="0"/>
              <a:t>of the </a:t>
            </a:r>
            <a:r>
              <a:rPr lang="en-US" sz="2800" dirty="0" smtClean="0"/>
              <a:t>departments/hospitals</a:t>
            </a:r>
            <a:endParaRPr lang="en-US" sz="2800" dirty="0"/>
          </a:p>
          <a:p>
            <a:r>
              <a:rPr lang="en-US" sz="2800" dirty="0" smtClean="0"/>
              <a:t>Develop </a:t>
            </a:r>
            <a:r>
              <a:rPr lang="en-US" sz="2800" dirty="0"/>
              <a:t>team building skills by including staff from different </a:t>
            </a:r>
            <a:r>
              <a:rPr lang="en-US" sz="2800" dirty="0" smtClean="0"/>
              <a:t>areas and levels </a:t>
            </a:r>
            <a:r>
              <a:rPr lang="en-US" sz="2800" dirty="0"/>
              <a:t>of </a:t>
            </a:r>
            <a:r>
              <a:rPr lang="en-US" sz="2800" dirty="0" smtClean="0"/>
              <a:t>training</a:t>
            </a:r>
          </a:p>
          <a:p>
            <a:r>
              <a:rPr lang="en-US" sz="2800" dirty="0" smtClean="0"/>
              <a:t>Enhance continuity </a:t>
            </a:r>
            <a:r>
              <a:rPr lang="en-US" sz="2800" dirty="0"/>
              <a:t>of the projects by doing at </a:t>
            </a:r>
            <a:r>
              <a:rPr lang="en-US" sz="2800" dirty="0" smtClean="0"/>
              <a:t>least a </a:t>
            </a:r>
            <a:r>
              <a:rPr lang="en-US" sz="2800" dirty="0"/>
              <a:t>few PDSA </a:t>
            </a:r>
            <a:r>
              <a:rPr lang="en-US" sz="2800" dirty="0" smtClean="0"/>
              <a:t>cycles</a:t>
            </a:r>
          </a:p>
          <a:p>
            <a:r>
              <a:rPr lang="en-US" sz="2800" dirty="0" smtClean="0"/>
              <a:t>Follow-up on projects </a:t>
            </a:r>
            <a:r>
              <a:rPr lang="en-US" sz="2800" dirty="0"/>
              <a:t>at the end date (disseminate </a:t>
            </a:r>
            <a:r>
              <a:rPr lang="en-US" sz="2800" dirty="0" smtClean="0"/>
              <a:t>results </a:t>
            </a:r>
            <a:r>
              <a:rPr lang="en-US" sz="2800" dirty="0"/>
              <a:t>if projects are </a:t>
            </a:r>
            <a:r>
              <a:rPr lang="en-US" sz="2800" dirty="0" smtClean="0"/>
              <a:t>complete or </a:t>
            </a:r>
            <a:r>
              <a:rPr lang="en-US" sz="2800" dirty="0"/>
              <a:t>understand the </a:t>
            </a:r>
            <a:r>
              <a:rPr lang="en-US" sz="2800" dirty="0" smtClean="0"/>
              <a:t>barriers if not </a:t>
            </a:r>
            <a:r>
              <a:rPr lang="en-US" sz="2800" dirty="0"/>
              <a:t>completed</a:t>
            </a:r>
            <a:r>
              <a:rPr lang="en-US" sz="2800" dirty="0" smtClean="0"/>
              <a:t>)</a:t>
            </a:r>
            <a:endParaRPr lang="en-US" sz="2800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Goals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Streamline </a:t>
            </a:r>
            <a:r>
              <a:rPr lang="en-US" dirty="0"/>
              <a:t>QI project submission and review process to increase efficiency.</a:t>
            </a:r>
          </a:p>
          <a:p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resources to project sponsors for development and implementation of projects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Develop database for shared system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can we make it better?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working well?</a:t>
            </a:r>
          </a:p>
          <a:p>
            <a:endParaRPr lang="en-US" dirty="0"/>
          </a:p>
          <a:p>
            <a:r>
              <a:rPr lang="en-US" dirty="0" smtClean="0"/>
              <a:t>What’s working OK?	</a:t>
            </a:r>
          </a:p>
          <a:p>
            <a:endParaRPr lang="en-US" dirty="0"/>
          </a:p>
          <a:p>
            <a:r>
              <a:rPr lang="en-US" dirty="0" smtClean="0"/>
              <a:t>What’s </a:t>
            </a:r>
            <a:r>
              <a:rPr lang="en-US" b="1" dirty="0" smtClean="0"/>
              <a:t>NOT</a:t>
            </a:r>
            <a:r>
              <a:rPr lang="en-US" dirty="0" smtClean="0"/>
              <a:t> working?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 smtClean="0"/>
              <a:t>Questions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7063" y="629443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D10B93-E06A-40B4-BF1D-125B2F75022F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6628" name="Group 5"/>
          <p:cNvGrpSpPr>
            <a:grpSpLocks/>
          </p:cNvGrpSpPr>
          <p:nvPr/>
        </p:nvGrpSpPr>
        <p:grpSpPr bwMode="auto">
          <a:xfrm>
            <a:off x="685800" y="1463675"/>
            <a:ext cx="8107363" cy="5793496"/>
            <a:chOff x="685800" y="1382855"/>
            <a:chExt cx="8107363" cy="5793028"/>
          </a:xfrm>
        </p:grpSpPr>
        <p:pic>
          <p:nvPicPr>
            <p:cNvPr id="7" name="Picture 2" descr="http://fitbusinessinsider.com/wp-content/uploads/2011/02/FourQuestions.jpg"/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</a:blip>
            <a:srcRect t="2222"/>
            <a:stretch/>
          </p:blipFill>
          <p:spPr bwMode="auto">
            <a:xfrm>
              <a:off x="2790825" y="1382855"/>
              <a:ext cx="3455988" cy="2536621"/>
            </a:xfrm>
            <a:prstGeom prst="rect">
              <a:avLst/>
            </a:prstGeom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8" name="TextBox 4"/>
            <p:cNvSpPr txBox="1">
              <a:spLocks noChangeArrowheads="1"/>
            </p:cNvSpPr>
            <p:nvPr/>
          </p:nvSpPr>
          <p:spPr bwMode="auto">
            <a:xfrm>
              <a:off x="685800" y="4036061"/>
              <a:ext cx="8107363" cy="313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dirty="0">
                  <a:solidFill>
                    <a:srgbClr val="535A5D"/>
                  </a:solidFill>
                  <a:latin typeface="+mn-lt"/>
                </a:rPr>
                <a:t>Let us help you…send a question to </a:t>
              </a:r>
              <a:r>
                <a:rPr lang="en-US" altLang="en-US" sz="2400" dirty="0">
                  <a:solidFill>
                    <a:srgbClr val="9A1889"/>
                  </a:solidFill>
                  <a:latin typeface="+mn-lt"/>
                  <a:hlinkClick r:id="rId3"/>
                </a:rPr>
                <a:t>askQRC@upmc.edu</a:t>
              </a:r>
              <a:endParaRPr lang="en-US" altLang="en-US" sz="2400" dirty="0">
                <a:solidFill>
                  <a:srgbClr val="9A1889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altLang="en-US" sz="2400" dirty="0">
                <a:solidFill>
                  <a:srgbClr val="9A1889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dirty="0">
                  <a:solidFill>
                    <a:srgbClr val="9A1889"/>
                  </a:solidFill>
                  <a:latin typeface="+mn-lt"/>
                </a:rPr>
                <a:t>Linda Higgins (</a:t>
              </a:r>
              <a:r>
                <a:rPr lang="en-US" altLang="en-US" sz="2400" dirty="0">
                  <a:solidFill>
                    <a:srgbClr val="9A1889"/>
                  </a:solidFill>
                  <a:latin typeface="+mn-lt"/>
                  <a:hlinkClick r:id="rId4"/>
                </a:rPr>
                <a:t>higglw@upmc.edu</a:t>
              </a:r>
              <a:r>
                <a:rPr lang="en-US" altLang="en-US" sz="2400" dirty="0">
                  <a:solidFill>
                    <a:srgbClr val="9A1889"/>
                  </a:solidFill>
                  <a:latin typeface="+mn-lt"/>
                </a:rPr>
                <a:t>; 412-268-0813)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400" dirty="0">
                <a:solidFill>
                  <a:srgbClr val="9A1889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dirty="0">
                  <a:solidFill>
                    <a:srgbClr val="9A1889"/>
                  </a:solidFill>
                  <a:latin typeface="+mn-lt"/>
                </a:rPr>
                <a:t>Dr. </a:t>
              </a:r>
              <a:r>
                <a:rPr lang="en-US" altLang="en-US" sz="2400" dirty="0" err="1">
                  <a:solidFill>
                    <a:srgbClr val="9A1889"/>
                  </a:solidFill>
                  <a:latin typeface="+mn-lt"/>
                </a:rPr>
                <a:t>Chelluri</a:t>
              </a:r>
              <a:r>
                <a:rPr lang="en-US" altLang="en-US" sz="2400" dirty="0">
                  <a:solidFill>
                    <a:srgbClr val="9A1889"/>
                  </a:solidFill>
                  <a:latin typeface="+mn-lt"/>
                </a:rPr>
                <a:t> (</a:t>
              </a:r>
              <a:r>
                <a:rPr lang="en-US" altLang="en-US" sz="2400" dirty="0">
                  <a:solidFill>
                    <a:srgbClr val="535A5D"/>
                  </a:solidFill>
                  <a:latin typeface="+mn-lt"/>
                  <a:hlinkClick r:id="rId5"/>
                </a:rPr>
                <a:t>chelluril@upmc.edu</a:t>
              </a:r>
              <a:r>
                <a:rPr lang="en-US" altLang="en-US" sz="2400" dirty="0">
                  <a:solidFill>
                    <a:srgbClr val="9A1889"/>
                  </a:solidFill>
                  <a:latin typeface="+mn-lt"/>
                </a:rPr>
                <a:t>; 412-647-8410)</a:t>
              </a: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altLang="en-US" sz="2600" dirty="0">
                <a:solidFill>
                  <a:srgbClr val="9A1889"/>
                </a:solidFill>
                <a:latin typeface="Arial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altLang="en-US" sz="2600" dirty="0">
                <a:solidFill>
                  <a:srgbClr val="9A1889"/>
                </a:solidFill>
                <a:latin typeface="Arial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altLang="en-US" sz="2600" dirty="0">
                <a:solidFill>
                  <a:srgbClr val="9A1889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1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" y="1735258"/>
            <a:ext cx="4889500" cy="3638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Policy and Process (6/1/15)</a:t>
            </a:r>
            <a:endParaRPr lang="en-US" sz="40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572000" y="1422520"/>
            <a:ext cx="4041775" cy="3951288"/>
          </a:xfrm>
        </p:spPr>
        <p:txBody>
          <a:bodyPr/>
          <a:lstStyle/>
          <a:p>
            <a:r>
              <a:rPr lang="en-US" sz="2000" dirty="0" smtClean="0"/>
              <a:t>Electronic </a:t>
            </a:r>
            <a:r>
              <a:rPr lang="en-US" sz="2000" dirty="0"/>
              <a:t>submission and review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of QI or research checklist</a:t>
            </a:r>
          </a:p>
          <a:p>
            <a:r>
              <a:rPr lang="en-US" sz="2000" dirty="0" smtClean="0"/>
              <a:t>Two-tiered </a:t>
            </a:r>
            <a:r>
              <a:rPr lang="en-US" sz="2000" dirty="0"/>
              <a:t>review: </a:t>
            </a:r>
          </a:p>
          <a:p>
            <a:pPr lvl="1"/>
            <a:r>
              <a:rPr lang="en-US" u="sng" dirty="0"/>
              <a:t>First level</a:t>
            </a:r>
            <a:r>
              <a:rPr lang="en-US" dirty="0"/>
              <a:t> by core QI review committee </a:t>
            </a:r>
          </a:p>
          <a:p>
            <a:pPr lvl="1"/>
            <a:r>
              <a:rPr lang="en-US" u="sng" dirty="0"/>
              <a:t>Second level</a:t>
            </a:r>
            <a:r>
              <a:rPr lang="en-US" dirty="0"/>
              <a:t> for complex projects by expanded committee (OSPARS, SCM, IRB, System P &amp; T, Registry Team, Corporate Compliance, New Technology Device Request Group)</a:t>
            </a:r>
          </a:p>
          <a:p>
            <a:r>
              <a:rPr lang="en-US" sz="2000" dirty="0" err="1" smtClean="0"/>
              <a:t>Infonet</a:t>
            </a:r>
            <a:r>
              <a:rPr lang="en-US" sz="2000" dirty="0" smtClean="0"/>
              <a:t> </a:t>
            </a:r>
            <a:r>
              <a:rPr lang="en-US" sz="2000" dirty="0"/>
              <a:t>site for all aspects of the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INFONET (Quick Links </a:t>
            </a:r>
            <a:r>
              <a:rPr lang="en-US" sz="3600" b="1" dirty="0" smtClean="0"/>
              <a:t>A-Z List, Select </a:t>
            </a:r>
            <a:r>
              <a:rPr lang="en-US" sz="3600" b="1" dirty="0"/>
              <a:t>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21625" r="15242" b="12575"/>
          <a:stretch>
            <a:fillRect/>
          </a:stretch>
        </p:blipFill>
        <p:spPr bwMode="auto">
          <a:xfrm>
            <a:off x="830263" y="1001167"/>
            <a:ext cx="7543800" cy="4973638"/>
          </a:xfrm>
          <a:prstGeom prst="rect">
            <a:avLst/>
          </a:prstGeom>
          <a:noFill/>
          <a:ln w="25400">
            <a:solidFill>
              <a:srgbClr val="9B18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2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INFONET/Quality Improvement Projects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FAF8-786F-7C4F-9F1B-B820815ED72A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7038" y="1596433"/>
            <a:ext cx="8361362" cy="3387725"/>
            <a:chOff x="427038" y="1719263"/>
            <a:chExt cx="8361362" cy="3387725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1" t="54588" r="37666" b="21141"/>
            <a:stretch>
              <a:fillRect/>
            </a:stretch>
          </p:blipFill>
          <p:spPr bwMode="auto">
            <a:xfrm>
              <a:off x="427038" y="1719263"/>
              <a:ext cx="8361362" cy="3387725"/>
            </a:xfrm>
            <a:prstGeom prst="rect">
              <a:avLst/>
            </a:prstGeom>
            <a:noFill/>
            <a:ln w="25400">
              <a:solidFill>
                <a:srgbClr val="9B18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 bwMode="auto">
            <a:xfrm>
              <a:off x="5118100" y="2878138"/>
              <a:ext cx="3043238" cy="601662"/>
            </a:xfrm>
            <a:prstGeom prst="ellipse">
              <a:avLst/>
            </a:prstGeom>
            <a:noFill/>
            <a:ln>
              <a:solidFill>
                <a:srgbClr val="9A18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145088" y="3998913"/>
              <a:ext cx="3043237" cy="747712"/>
            </a:xfrm>
            <a:prstGeom prst="ellipse">
              <a:avLst/>
            </a:prstGeom>
            <a:noFill/>
            <a:ln>
              <a:solidFill>
                <a:srgbClr val="9A18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30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8385175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kern="0" dirty="0" smtClean="0">
                <a:ea typeface="ヒラギノ角ゴ Pro W3" charset="-128"/>
                <a:cs typeface="Arial" pitchFamily="34" charset="0"/>
              </a:rPr>
              <a:t>INFONET/Quality Improvement Projects</a:t>
            </a:r>
            <a:endParaRPr lang="en-US" sz="3600" b="1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8650" y="6288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F3D63D-9061-4D4A-BCD7-BCC3D50B2CCA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718829" y="1059261"/>
            <a:ext cx="7699375" cy="4775200"/>
            <a:chOff x="742950" y="990600"/>
            <a:chExt cx="7699375" cy="47752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45" t="19460" r="13641" b="15250"/>
            <a:stretch>
              <a:fillRect/>
            </a:stretch>
          </p:blipFill>
          <p:spPr bwMode="auto">
            <a:xfrm>
              <a:off x="742950" y="990600"/>
              <a:ext cx="7699375" cy="4775200"/>
            </a:xfrm>
            <a:prstGeom prst="rect">
              <a:avLst/>
            </a:prstGeom>
            <a:noFill/>
            <a:ln w="25400">
              <a:solidFill>
                <a:srgbClr val="9B18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8" y="4900613"/>
              <a:ext cx="1284287" cy="43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50" y="5029200"/>
              <a:ext cx="1457325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64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20046"/>
            <a:ext cx="8385175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kern="0" dirty="0">
                <a:ea typeface="ヒラギノ角ゴ Pro W3" charset="-128"/>
                <a:cs typeface="Arial" pitchFamily="34" charset="0"/>
              </a:rPr>
              <a:t>Submit a Project for Review</a:t>
            </a:r>
            <a:endParaRPr lang="en-US" sz="4000" b="1" dirty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8650" y="6288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5C0A5C-292C-400B-B495-72769FB04C9A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t="28221" r="30568" b="13293"/>
          <a:stretch>
            <a:fillRect/>
          </a:stretch>
        </p:blipFill>
        <p:spPr bwMode="auto">
          <a:xfrm>
            <a:off x="663575" y="1103734"/>
            <a:ext cx="7893050" cy="4787900"/>
          </a:xfrm>
          <a:prstGeom prst="rect">
            <a:avLst/>
          </a:prstGeom>
          <a:noFill/>
          <a:ln w="25400">
            <a:solidFill>
              <a:srgbClr val="9A18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8385175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kern="0" dirty="0" smtClean="0">
                <a:ea typeface="ヒラギノ角ゴ Pro W3" charset="-128"/>
                <a:cs typeface="Arial" pitchFamily="34" charset="0"/>
              </a:rPr>
              <a:t>QI or Research Checklist</a:t>
            </a:r>
            <a:endParaRPr lang="en-US" sz="4000" b="1" dirty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8650" y="6288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CE0E8-802D-4B98-9F16-B073E96867BC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27406" r="38084" b="34200"/>
          <a:stretch>
            <a:fillRect/>
          </a:stretch>
        </p:blipFill>
        <p:spPr bwMode="auto">
          <a:xfrm>
            <a:off x="671513" y="1471066"/>
            <a:ext cx="7893050" cy="3833813"/>
          </a:xfrm>
          <a:prstGeom prst="rect">
            <a:avLst/>
          </a:prstGeom>
          <a:noFill/>
          <a:ln w="25400">
            <a:solidFill>
              <a:srgbClr val="9A188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274638"/>
            <a:ext cx="8385175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kern="0" dirty="0" smtClean="0">
                <a:ea typeface="ヒラギノ角ゴ Pro W3" charset="-128"/>
                <a:cs typeface="Arial" pitchFamily="34" charset="0"/>
              </a:rPr>
              <a:t>QI or Research Checklist</a:t>
            </a:r>
            <a:endParaRPr lang="en-US" sz="4000" b="1" dirty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78650" y="6288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BE2FC8-D7BA-4FF1-88FA-818060447F4A}" type="slidenum">
              <a:rPr lang="en-US" altLang="en-US" sz="1000" smtClean="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903288" y="986877"/>
            <a:ext cx="7350125" cy="5021262"/>
            <a:chOff x="903288" y="1027113"/>
            <a:chExt cx="7350125" cy="5021262"/>
          </a:xfrm>
        </p:grpSpPr>
        <p:pic>
          <p:nvPicPr>
            <p:cNvPr id="2048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0" t="29077" r="28687" b="7069"/>
            <a:stretch>
              <a:fillRect/>
            </a:stretch>
          </p:blipFill>
          <p:spPr bwMode="auto">
            <a:xfrm>
              <a:off x="903288" y="1027113"/>
              <a:ext cx="7350125" cy="5021262"/>
            </a:xfrm>
            <a:prstGeom prst="rect">
              <a:avLst/>
            </a:prstGeom>
            <a:noFill/>
            <a:ln w="25400">
              <a:solidFill>
                <a:srgbClr val="9A188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903288" y="4267200"/>
              <a:ext cx="1668462" cy="1052513"/>
            </a:xfrm>
            <a:prstGeom prst="straightConnector1">
              <a:avLst/>
            </a:prstGeom>
            <a:ln>
              <a:solidFill>
                <a:srgbClr val="9A188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80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PMC">
      <a:dk1>
        <a:srgbClr val="771B61"/>
      </a:dk1>
      <a:lt1>
        <a:sysClr val="window" lastClr="FFFFFF"/>
      </a:lt1>
      <a:dk2>
        <a:srgbClr val="666D70"/>
      </a:dk2>
      <a:lt2>
        <a:srgbClr val="D7DBDB"/>
      </a:lt2>
      <a:accent1>
        <a:srgbClr val="40A6C0"/>
      </a:accent1>
      <a:accent2>
        <a:srgbClr val="F47A28"/>
      </a:accent2>
      <a:accent3>
        <a:srgbClr val="959836"/>
      </a:accent3>
      <a:accent4>
        <a:srgbClr val="9B1889"/>
      </a:accent4>
      <a:accent5>
        <a:srgbClr val="DED1AC"/>
      </a:accent5>
      <a:accent6>
        <a:srgbClr val="333092"/>
      </a:accent6>
      <a:hlink>
        <a:srgbClr val="C1CD23"/>
      </a:hlink>
      <a:folHlink>
        <a:srgbClr val="0081C6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2400" b="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UPMC">
      <a:dk1>
        <a:srgbClr val="771B61"/>
      </a:dk1>
      <a:lt1>
        <a:sysClr val="window" lastClr="FFFFFF"/>
      </a:lt1>
      <a:dk2>
        <a:srgbClr val="666D70"/>
      </a:dk2>
      <a:lt2>
        <a:srgbClr val="D7DBDB"/>
      </a:lt2>
      <a:accent1>
        <a:srgbClr val="40A6C0"/>
      </a:accent1>
      <a:accent2>
        <a:srgbClr val="F47A28"/>
      </a:accent2>
      <a:accent3>
        <a:srgbClr val="959836"/>
      </a:accent3>
      <a:accent4>
        <a:srgbClr val="9B1889"/>
      </a:accent4>
      <a:accent5>
        <a:srgbClr val="DED1AC"/>
      </a:accent5>
      <a:accent6>
        <a:srgbClr val="333092"/>
      </a:accent6>
      <a:hlink>
        <a:srgbClr val="C1CD23"/>
      </a:hlink>
      <a:folHlink>
        <a:srgbClr val="0081C6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023086E861D40AE8861ACB9EFE325" ma:contentTypeVersion="2" ma:contentTypeDescription="Create a new document." ma:contentTypeScope="" ma:versionID="bce06a642c67d43eebe9e6405eafc29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2c4151cd42b95ca379041fc7a832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64263-2EAD-4565-8EB4-E6A959499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806D40-6284-405A-BCD8-18C87175B59B}">
  <ds:schemaRefs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DCD465B-3515-477C-B8B2-B5DC9A82C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423</Words>
  <Application>Microsoft Office PowerPoint</Application>
  <PresentationFormat>On-screen Show (4:3)</PresentationFormat>
  <Paragraphs>127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 Design</vt:lpstr>
      <vt:lpstr>Submission and Review of  Quality Improvement Projects</vt:lpstr>
      <vt:lpstr>Goals</vt:lpstr>
      <vt:lpstr>New Policy and Process (6/1/15)</vt:lpstr>
      <vt:lpstr>INFONET (Quick Links A-Z List, Select Q)</vt:lpstr>
      <vt:lpstr>INFONET/Quality Improvement Projects</vt:lpstr>
      <vt:lpstr>INFONET/Quality Improvement Projects</vt:lpstr>
      <vt:lpstr>Submit a Project for Review</vt:lpstr>
      <vt:lpstr>QI or Research Checklist</vt:lpstr>
      <vt:lpstr>QI or Research Checklist</vt:lpstr>
      <vt:lpstr>QI or Research Checklist</vt:lpstr>
      <vt:lpstr>QI or Research Checklist</vt:lpstr>
      <vt:lpstr>QI Project Submission</vt:lpstr>
      <vt:lpstr>Search QI Projects at UPMC</vt:lpstr>
      <vt:lpstr>Add Results upon Completion</vt:lpstr>
      <vt:lpstr>17 Month Summary (June 1, 2015-November 9,2016) </vt:lpstr>
      <vt:lpstr>Projects by Facility</vt:lpstr>
      <vt:lpstr>QI Initiatives:  Opportunities for Improvement</vt:lpstr>
      <vt:lpstr>Proposed Flow</vt:lpstr>
      <vt:lpstr>Future Goals for QI Initiatives:  </vt:lpstr>
      <vt:lpstr>How can we make it better? 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Hruska</dc:creator>
  <cp:lastModifiedBy>Smithburger, Pamela L Havrilla</cp:lastModifiedBy>
  <cp:revision>63</cp:revision>
  <dcterms:created xsi:type="dcterms:W3CDTF">2014-08-01T12:20:41Z</dcterms:created>
  <dcterms:modified xsi:type="dcterms:W3CDTF">2016-11-18T16:31:46Z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0x010100CD6023086E861D40AE8861ACB9EFE325</vt:lpwstr>
  </property>
  <property fmtid="{D5CDD505-2E9C-101B-9397-08002B2CF9AE}" pid="3" name="Order">
    <vt:r8>10400</vt:r8>
  </property>
  <property fmtid="{D5CDD505-2E9C-101B-9397-08002B2CF9AE}" pid="4" name="xd_Signature">
    <vt:bool>false</vt:bool>
  </property>
  <property fmtid="{D5CDD505-2E9C-101B-9397-08002B2CF9AE}" pid="5" name="Guide Type">
    <vt:lpwstr/>
  </property>
  <property fmtid="{D5CDD505-2E9C-101B-9397-08002B2CF9AE}" pid="6" name="Template TypeTaxHTField0">
    <vt:lpwstr/>
  </property>
  <property fmtid="{D5CDD505-2E9C-101B-9397-08002B2CF9AE}" pid="7" name="xd_ProgID">
    <vt:lpwstr/>
  </property>
  <property fmtid="{D5CDD505-2E9C-101B-9397-08002B2CF9AE}" pid="8" name="Template Type">
    <vt:lpwstr/>
  </property>
  <property fmtid="{D5CDD505-2E9C-101B-9397-08002B2CF9AE}" pid="9" name="Manual Type">
    <vt:lpwstr/>
  </property>
  <property fmtid="{D5CDD505-2E9C-101B-9397-08002B2CF9AE}" pid="10" name="UPMC DepartmentTaxHTField0">
    <vt:lpwstr/>
  </property>
  <property fmtid="{D5CDD505-2E9C-101B-9397-08002B2CF9AE}" pid="11" name="Form TypeTaxHTField0">
    <vt:lpwstr/>
  </property>
  <property fmtid="{D5CDD505-2E9C-101B-9397-08002B2CF9AE}" pid="12" name="Form Type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FacilityTaxHTField0">
    <vt:lpwstr/>
  </property>
  <property fmtid="{D5CDD505-2E9C-101B-9397-08002B2CF9AE}" pid="16" name="TaxCatchAll">
    <vt:lpwstr/>
  </property>
  <property fmtid="{D5CDD505-2E9C-101B-9397-08002B2CF9AE}" pid="17" name="GatewayTaxHTField0">
    <vt:lpwstr/>
  </property>
  <property fmtid="{D5CDD505-2E9C-101B-9397-08002B2CF9AE}" pid="18" name="Gateway">
    <vt:lpwstr/>
  </property>
  <property fmtid="{D5CDD505-2E9C-101B-9397-08002B2CF9AE}" pid="19" name="Guide TypeTaxHTField0">
    <vt:lpwstr/>
  </property>
  <property fmtid="{D5CDD505-2E9C-101B-9397-08002B2CF9AE}" pid="20" name="TemplateUrl">
    <vt:lpwstr/>
  </property>
  <property fmtid="{D5CDD505-2E9C-101B-9397-08002B2CF9AE}" pid="21" name="Manual TypeTaxHTField0">
    <vt:lpwstr/>
  </property>
  <property fmtid="{D5CDD505-2E9C-101B-9397-08002B2CF9AE}" pid="22" name="UPMC Department">
    <vt:lpwstr/>
  </property>
  <property fmtid="{D5CDD505-2E9C-101B-9397-08002B2CF9AE}" pid="23" name="Facility">
    <vt:lpwstr/>
  </property>
</Properties>
</file>