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Sheet1!$A$6</c:f>
              <c:strCache>
                <c:ptCount val="1"/>
                <c:pt idx="0">
                  <c:v>PGY1 Residents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15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  <c:pt idx="4">
                  <c:v>22</c:v>
                </c:pt>
                <c:pt idx="5">
                  <c:v>26</c:v>
                </c:pt>
                <c:pt idx="6">
                  <c:v>31</c:v>
                </c:pt>
              </c:numCache>
            </c:numRef>
          </c:val>
        </c:ser>
        <c:ser>
          <c:idx val="5"/>
          <c:order val="1"/>
          <c:tx>
            <c:strRef>
              <c:f>Sheet1!$A$7</c:f>
              <c:strCache>
                <c:ptCount val="1"/>
                <c:pt idx="0">
                  <c:v>PGY2 Residents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16</c:v>
                </c:pt>
                <c:pt idx="5">
                  <c:v>12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689088"/>
        <c:axId val="25707264"/>
      </c:barChart>
      <c:catAx>
        <c:axId val="2568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5707264"/>
        <c:crosses val="autoZero"/>
        <c:auto val="1"/>
        <c:lblAlgn val="ctr"/>
        <c:lblOffset val="100"/>
        <c:noMultiLvlLbl val="0"/>
      </c:catAx>
      <c:valAx>
        <c:axId val="2570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68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30810701448248E-2"/>
          <c:y val="8.0455643044619413E-2"/>
          <c:w val="0.65818854754592626"/>
          <c:h val="0.71811828521434817"/>
        </c:manualLayout>
      </c:layout>
      <c:barChart>
        <c:barDir val="col"/>
        <c:grouping val="stacked"/>
        <c:varyColors val="0"/>
        <c:ser>
          <c:idx val="11"/>
          <c:order val="0"/>
          <c:tx>
            <c:strRef>
              <c:f>Sheet1!$A$3</c:f>
              <c:strCache>
                <c:ptCount val="1"/>
                <c:pt idx="0">
                  <c:v>PGY1 Programs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5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</c:ser>
        <c:ser>
          <c:idx val="12"/>
          <c:order val="1"/>
          <c:tx>
            <c:strRef>
              <c:f>Sheet1!$A$4</c:f>
              <c:strCache>
                <c:ptCount val="1"/>
                <c:pt idx="0">
                  <c:v>PGY2 Programs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960640"/>
        <c:axId val="26962176"/>
      </c:barChart>
      <c:catAx>
        <c:axId val="2696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6962176"/>
        <c:crosses val="autoZero"/>
        <c:auto val="1"/>
        <c:lblAlgn val="ctr"/>
        <c:lblOffset val="100"/>
        <c:noMultiLvlLbl val="0"/>
      </c:catAx>
      <c:valAx>
        <c:axId val="2696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60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8"/>
          <c:order val="0"/>
          <c:tx>
            <c:strRef>
              <c:f>Sheet1!$A$10</c:f>
              <c:strCache>
                <c:ptCount val="1"/>
                <c:pt idx="0">
                  <c:v>PA Schools</c:v>
                </c:pt>
              </c:strCache>
            </c:strRef>
          </c:tx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Sheet1!$B$10:$H$10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19"/>
          <c:order val="1"/>
          <c:tx>
            <c:strRef>
              <c:f>Sheet1!$A$11</c:f>
              <c:strCache>
                <c:ptCount val="1"/>
                <c:pt idx="0">
                  <c:v>Out of State Schools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Sheet1!$B$11:$H$11</c:f>
              <c:numCache>
                <c:formatCode>General</c:formatCode>
                <c:ptCount val="7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13</c:v>
                </c:pt>
                <c:pt idx="4">
                  <c:v>18</c:v>
                </c:pt>
                <c:pt idx="5">
                  <c:v>14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607168"/>
        <c:axId val="21609088"/>
      </c:barChart>
      <c:catAx>
        <c:axId val="2160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609088"/>
        <c:crosses val="autoZero"/>
        <c:auto val="1"/>
        <c:lblAlgn val="ctr"/>
        <c:lblOffset val="100"/>
        <c:noMultiLvlLbl val="0"/>
      </c:catAx>
      <c:valAx>
        <c:axId val="2160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0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6"/>
          <c:order val="0"/>
          <c:tx>
            <c:strRef>
              <c:f>Sheet1!$A$8</c:f>
              <c:strCache>
                <c:ptCount val="1"/>
                <c:pt idx="0">
                  <c:v>Schools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14</c:v>
                </c:pt>
                <c:pt idx="3">
                  <c:v>18</c:v>
                </c:pt>
                <c:pt idx="4">
                  <c:v>22</c:v>
                </c:pt>
                <c:pt idx="5">
                  <c:v>18</c:v>
                </c:pt>
                <c:pt idx="6">
                  <c:v>27</c:v>
                </c:pt>
              </c:numCache>
            </c:numRef>
          </c:val>
        </c:ser>
        <c:ser>
          <c:idx val="17"/>
          <c:order val="1"/>
          <c:tx>
            <c:strRef>
              <c:f>Sheet1!$A$9</c:f>
              <c:strCache>
                <c:ptCount val="1"/>
                <c:pt idx="0">
                  <c:v>States</c:v>
                </c:pt>
              </c:strCache>
            </c:strRef>
          </c:tx>
          <c:spPr>
            <a:solidFill>
              <a:srgbClr val="CADA32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Sheet1!$B$9:$H$9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11</c:v>
                </c:pt>
                <c:pt idx="3">
                  <c:v>12</c:v>
                </c:pt>
                <c:pt idx="4">
                  <c:v>15</c:v>
                </c:pt>
                <c:pt idx="5">
                  <c:v>12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96384"/>
        <c:axId val="22498688"/>
      </c:barChart>
      <c:catAx>
        <c:axId val="2249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2498688"/>
        <c:crosses val="autoZero"/>
        <c:auto val="1"/>
        <c:lblAlgn val="ctr"/>
        <c:lblOffset val="100"/>
        <c:noMultiLvlLbl val="0"/>
      </c:catAx>
      <c:valAx>
        <c:axId val="2249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96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B73B-F78B-4476-B2B9-C1D4B5B01923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67A8-0540-4665-A7F5-15B38BF55A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2013-14 Residency Program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03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954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Origins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813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85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Origins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2085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37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2013-14 Residency Program Update</vt:lpstr>
      <vt:lpstr>Residents</vt:lpstr>
      <vt:lpstr>Residency Programs</vt:lpstr>
      <vt:lpstr>Resident Origins</vt:lpstr>
      <vt:lpstr>Resident Origins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2012-13 Residency Program Update</dc:title>
  <dc:creator>johnhj</dc:creator>
  <cp:lastModifiedBy>Johnson, Heather J (Pharmacy)</cp:lastModifiedBy>
  <cp:revision>5</cp:revision>
  <dcterms:created xsi:type="dcterms:W3CDTF">2012-08-21T15:41:27Z</dcterms:created>
  <dcterms:modified xsi:type="dcterms:W3CDTF">2013-08-16T17:28:11Z</dcterms:modified>
</cp:coreProperties>
</file>